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sldIdLst>
    <p:sldId id="530" r:id="rId5"/>
    <p:sldId id="531" r:id="rId6"/>
    <p:sldId id="547" r:id="rId7"/>
    <p:sldId id="548" r:id="rId8"/>
    <p:sldId id="549" r:id="rId9"/>
    <p:sldId id="546" r:id="rId10"/>
    <p:sldId id="539" r:id="rId11"/>
    <p:sldId id="545" r:id="rId12"/>
    <p:sldId id="551" r:id="rId13"/>
    <p:sldId id="550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63" r:id="rId26"/>
    <p:sldId id="543" r:id="rId27"/>
    <p:sldId id="544" r:id="rId28"/>
    <p:sldId id="5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4669"/>
  </p:normalViewPr>
  <p:slideViewPr>
    <p:cSldViewPr snapToGrid="0">
      <p:cViewPr varScale="1">
        <p:scale>
          <a:sx n="90" d="100"/>
          <a:sy n="90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11/15/23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yber-security-encryption-security-253778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624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cryptocrew.com/2013_03_01_archive.html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access-password-code-1013662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44421&amp;picture=&amp;jazyk=E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11839/matt-icons_security-high-by-sixsixfive-21183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seudobit.blogspot.com/2015/06/targeting-your-audience.html" TargetMode="External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marinedatascience.co/software/index.html" TargetMode="External"/><Relationship Id="rId7" Type="http://schemas.openxmlformats.org/officeDocument/2006/relationships/hyperlink" Target="http://commons.wikimedia.org/wiki/File:CSS3_logo_and_wordmark.svg" TargetMode="External"/><Relationship Id="rId12" Type="http://schemas.openxmlformats.org/officeDocument/2006/relationships/hyperlink" Target="https://bitacoratl.blogspot.com/2016/08/instalacion-basica-de-postgresql-usand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s://pixabay.com/pt/logotipo-html-html5-%C3%ADcone-2582748/" TargetMode="External"/><Relationship Id="rId10" Type="http://schemas.openxmlformats.org/officeDocument/2006/relationships/hyperlink" Target="https://rsip22.github.io/portfolio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python-programming-language-p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585" y="1947672"/>
            <a:ext cx="9921240" cy="1481328"/>
          </a:xfrm>
        </p:spPr>
        <p:txBody>
          <a:bodyPr/>
          <a:lstStyle/>
          <a:p>
            <a:r>
              <a:rPr lang="en-US" dirty="0"/>
              <a:t>Digital locksmith</a:t>
            </a:r>
          </a:p>
        </p:txBody>
      </p:sp>
      <p:pic>
        <p:nvPicPr>
          <p:cNvPr id="10" name="Picture 9" descr="A blue hexagon with a lock and binary code&#10;&#10;Description automatically generated">
            <a:extLst>
              <a:ext uri="{FF2B5EF4-FFF2-40B4-BE49-F238E27FC236}">
                <a16:creationId xmlns:a16="http://schemas.microsoft.com/office/drawing/2014/main" id="{E864AB4F-BD20-1F84-1F2B-0FC83B60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0080" y="4316897"/>
            <a:ext cx="1923086" cy="22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A1C0D-15CD-2FA4-9B94-501AD007C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574435-8AAB-0E78-9FBA-2DC79567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8800503" cy="766705"/>
          </a:xfrm>
        </p:spPr>
        <p:txBody>
          <a:bodyPr/>
          <a:lstStyle/>
          <a:p>
            <a:r>
              <a:rPr lang="en-US" sz="2800" dirty="0"/>
              <a:t>Login page</a:t>
            </a:r>
          </a:p>
        </p:txBody>
      </p:sp>
      <p:pic>
        <p:nvPicPr>
          <p:cNvPr id="7" name="Content Placeholder 6" descr="A login screen with a blue shield and blue text&#10;&#10;Description automatically generated">
            <a:extLst>
              <a:ext uri="{FF2B5EF4-FFF2-40B4-BE49-F238E27FC236}">
                <a16:creationId xmlns:a16="http://schemas.microsoft.com/office/drawing/2014/main" id="{2DDB0C9A-F152-B40F-B819-4BA9C2952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392" y="934578"/>
            <a:ext cx="11098563" cy="5507270"/>
          </a:xfrm>
        </p:spPr>
      </p:pic>
    </p:spTree>
    <p:extLst>
      <p:ext uri="{BB962C8B-B14F-4D97-AF65-F5344CB8AC3E}">
        <p14:creationId xmlns:p14="http://schemas.microsoft.com/office/powerpoint/2010/main" val="38909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F17F0-EB3A-966A-57D4-499291B8C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D9436-8B7D-8657-2DE9-810556F9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-347472"/>
            <a:ext cx="8878824" cy="1069848"/>
          </a:xfrm>
        </p:spPr>
        <p:txBody>
          <a:bodyPr/>
          <a:lstStyle/>
          <a:p>
            <a:r>
              <a:rPr lang="en-US" sz="2800" dirty="0" err="1"/>
              <a:t>SiGN</a:t>
            </a:r>
            <a:r>
              <a:rPr lang="en-US" sz="2800" dirty="0"/>
              <a:t> up page</a:t>
            </a:r>
          </a:p>
        </p:txBody>
      </p:sp>
      <p:pic>
        <p:nvPicPr>
          <p:cNvPr id="7" name="Content Placeholder 6" descr="A screenshot of a login page&#10;&#10;Description automatically generated">
            <a:extLst>
              <a:ext uri="{FF2B5EF4-FFF2-40B4-BE49-F238E27FC236}">
                <a16:creationId xmlns:a16="http://schemas.microsoft.com/office/drawing/2014/main" id="{676B8B14-8A5C-BDD4-E21B-F694EBCA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247" y="927432"/>
            <a:ext cx="10606409" cy="5263056"/>
          </a:xfrm>
        </p:spPr>
      </p:pic>
    </p:spTree>
    <p:extLst>
      <p:ext uri="{BB962C8B-B14F-4D97-AF65-F5344CB8AC3E}">
        <p14:creationId xmlns:p14="http://schemas.microsoft.com/office/powerpoint/2010/main" val="12150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0F2A6-217D-910B-C73B-25C5606D3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CB8E3-4014-FB85-F483-E9140FEE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905" y="-141732"/>
            <a:ext cx="8878824" cy="1069848"/>
          </a:xfrm>
        </p:spPr>
        <p:txBody>
          <a:bodyPr/>
          <a:lstStyle/>
          <a:p>
            <a:r>
              <a:rPr lang="en-US" sz="2800" dirty="0"/>
              <a:t>Home page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E6E80F-8377-2C27-6096-71F55116D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96" y="1033670"/>
            <a:ext cx="10701949" cy="5362022"/>
          </a:xfrm>
        </p:spPr>
      </p:pic>
    </p:spTree>
    <p:extLst>
      <p:ext uri="{BB962C8B-B14F-4D97-AF65-F5344CB8AC3E}">
        <p14:creationId xmlns:p14="http://schemas.microsoft.com/office/powerpoint/2010/main" val="36600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EE221-90BF-9224-DC7C-3AC19F936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625A9D-A9D6-7E77-F712-55634E3A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22" y="-254575"/>
            <a:ext cx="8878824" cy="1069848"/>
          </a:xfrm>
        </p:spPr>
        <p:txBody>
          <a:bodyPr/>
          <a:lstStyle/>
          <a:p>
            <a:r>
              <a:rPr lang="en-US" sz="2800" dirty="0"/>
              <a:t>Add password page</a:t>
            </a:r>
          </a:p>
        </p:txBody>
      </p:sp>
      <p:pic>
        <p:nvPicPr>
          <p:cNvPr id="7" name="Content Placeholder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E68613C9-4D24-A84A-190D-600B07F9F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435" y="1031672"/>
            <a:ext cx="5402529" cy="5040944"/>
          </a:xfrm>
        </p:spPr>
      </p:pic>
    </p:spTree>
    <p:extLst>
      <p:ext uri="{BB962C8B-B14F-4D97-AF65-F5344CB8AC3E}">
        <p14:creationId xmlns:p14="http://schemas.microsoft.com/office/powerpoint/2010/main" val="8238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717A9-6D00-BCDB-F9F3-B1CCB1FEF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8F324-9E1D-7CDC-BFA6-10EE2E65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879" y="-141732"/>
            <a:ext cx="8878824" cy="1069848"/>
          </a:xfrm>
        </p:spPr>
        <p:txBody>
          <a:bodyPr/>
          <a:lstStyle/>
          <a:p>
            <a:r>
              <a:rPr lang="en-US" sz="2800" dirty="0"/>
              <a:t>MANAGE PASSWORD PAGE</a:t>
            </a:r>
          </a:p>
        </p:txBody>
      </p:sp>
      <p:pic>
        <p:nvPicPr>
          <p:cNvPr id="7" name="Content Placeholder 6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A0F13409-ACA6-12F7-C3F7-D830E8EA2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392" y="1456836"/>
            <a:ext cx="11239448" cy="4135582"/>
          </a:xfrm>
        </p:spPr>
      </p:pic>
    </p:spTree>
    <p:extLst>
      <p:ext uri="{BB962C8B-B14F-4D97-AF65-F5344CB8AC3E}">
        <p14:creationId xmlns:p14="http://schemas.microsoft.com/office/powerpoint/2010/main" val="278338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D604F-7D28-A92F-C5AC-791B11234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21D8B6-064A-E3B4-5DDE-3ACCDFD0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-241322"/>
            <a:ext cx="8878824" cy="1069848"/>
          </a:xfrm>
        </p:spPr>
        <p:txBody>
          <a:bodyPr/>
          <a:lstStyle/>
          <a:p>
            <a:r>
              <a:rPr lang="en-US" sz="2800" dirty="0"/>
              <a:t>SEARCH PASSWORD PAGE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CD51AA3-9F72-6314-FEDA-679F97B9C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502" y="1725831"/>
            <a:ext cx="10328304" cy="3800325"/>
          </a:xfrm>
        </p:spPr>
      </p:pic>
    </p:spTree>
    <p:extLst>
      <p:ext uri="{BB962C8B-B14F-4D97-AF65-F5344CB8AC3E}">
        <p14:creationId xmlns:p14="http://schemas.microsoft.com/office/powerpoint/2010/main" val="12481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364EF-C5C1-10E6-AA4B-30944CE4D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CBC88-7C2C-BAD6-137A-7E1CA619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features </a:t>
            </a:r>
            <a:r>
              <a:rPr lang="en-US" dirty="0" err="1">
                <a:effectLst/>
              </a:rPr>
              <a:t>emphasised</a:t>
            </a: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A531A2-2277-6BCE-8B84-BA732826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1901952"/>
            <a:ext cx="10072712" cy="35935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  <a:latin typeface="+mj-lt"/>
              </a:rPr>
              <a:t>1. Authenticity</a:t>
            </a:r>
            <a:r>
              <a:rPr lang="en-US" dirty="0">
                <a:effectLst/>
              </a:rPr>
              <a:t>: Verifying the identity of a user or the genuineness of data.</a:t>
            </a:r>
            <a:br>
              <a:rPr lang="en-US" dirty="0">
                <a:effectLst/>
              </a:rPr>
            </a:br>
            <a:r>
              <a:rPr lang="en-US" b="1" dirty="0">
                <a:effectLst/>
                <a:latin typeface="+mj-lt"/>
              </a:rPr>
              <a:t>2</a:t>
            </a:r>
            <a:r>
              <a:rPr lang="en-US" dirty="0">
                <a:effectLst/>
              </a:rPr>
              <a:t>. </a:t>
            </a:r>
            <a:r>
              <a:rPr lang="en-US" b="1" dirty="0">
                <a:effectLst/>
                <a:latin typeface="+mj-lt"/>
              </a:rPr>
              <a:t>Data Integrity</a:t>
            </a:r>
            <a:r>
              <a:rPr lang="en-US" dirty="0">
                <a:effectLst/>
              </a:rPr>
              <a:t>: Ensuring data remains accurate and unaltered throughout its lifecycle. </a:t>
            </a:r>
          </a:p>
          <a:p>
            <a:pPr marL="0" indent="0">
              <a:buNone/>
            </a:pPr>
            <a:r>
              <a:rPr lang="en-US" b="1" dirty="0">
                <a:latin typeface="+mj-lt"/>
              </a:rPr>
              <a:t>3. </a:t>
            </a:r>
            <a:r>
              <a:rPr lang="en-US" b="1" dirty="0">
                <a:effectLst/>
                <a:latin typeface="+mj-lt"/>
              </a:rPr>
              <a:t>Confidentiality</a:t>
            </a:r>
            <a:r>
              <a:rPr lang="en-US" dirty="0">
                <a:effectLst/>
              </a:rPr>
              <a:t>: Protecting information from unauthorized access and disclosure.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Authentication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9463112" cy="3282696"/>
          </a:xfrm>
        </p:spPr>
        <p:txBody>
          <a:bodyPr/>
          <a:lstStyle/>
          <a:p>
            <a:r>
              <a:rPr lang="en-US" b="1" dirty="0">
                <a:effectLst/>
              </a:rPr>
              <a:t>Users create accounts by providing credentials (like username and email) and setting up passwords.</a:t>
            </a:r>
            <a:br>
              <a:rPr lang="en-US" b="1" dirty="0">
                <a:effectLst/>
              </a:rPr>
            </a:b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During login, the system verifies these credentials against stored data to authenticate users.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Authentication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444" y="1901952"/>
            <a:ext cx="10787269" cy="3282696"/>
          </a:xfrm>
        </p:spPr>
        <p:txBody>
          <a:bodyPr/>
          <a:lstStyle/>
          <a:p>
            <a:r>
              <a:rPr lang="en-US" b="1" dirty="0">
                <a:effectLst/>
                <a:latin typeface="+mj-lt"/>
              </a:rPr>
              <a:t>Session Management :</a:t>
            </a:r>
            <a:br>
              <a:rPr lang="en-US" b="1" dirty="0">
                <a:effectLst/>
              </a:rPr>
            </a:br>
            <a:r>
              <a:rPr lang="en-US" dirty="0">
                <a:effectLst/>
              </a:rPr>
              <a:t>Once authenticated, users are granted a session. Django tracks user sessions to maintain their authenticated state as they interact with the application. </a:t>
            </a:r>
          </a:p>
          <a:p>
            <a:r>
              <a:rPr lang="en-US" b="1" dirty="0">
                <a:effectLst/>
                <a:latin typeface="+mj-lt"/>
              </a:rPr>
              <a:t>Security Measures for Authentication :</a:t>
            </a:r>
            <a:br>
              <a:rPr lang="en-US" b="1" dirty="0">
                <a:effectLst/>
              </a:rPr>
            </a:br>
            <a:r>
              <a:rPr lang="en-US" dirty="0">
                <a:effectLst/>
              </a:rPr>
              <a:t>Implementations like CSRF tokens in forms, which Django handles automatically, to prevent unauthorized form submissions.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4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13" y="1367028"/>
            <a:ext cx="8878824" cy="1069848"/>
          </a:xfrm>
        </p:spPr>
        <p:txBody>
          <a:bodyPr/>
          <a:lstStyle/>
          <a:p>
            <a:r>
              <a:rPr lang="en-US" dirty="0">
                <a:effectLst/>
              </a:rPr>
              <a:t>Confidentiality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6" y="1597152"/>
            <a:ext cx="10787269" cy="3282696"/>
          </a:xfrm>
        </p:spPr>
        <p:txBody>
          <a:bodyPr/>
          <a:lstStyle/>
          <a:p>
            <a:r>
              <a:rPr lang="en-US" sz="2200" b="1" dirty="0">
                <a:latin typeface="+mj-lt"/>
              </a:rPr>
              <a:t>Password Protection : </a:t>
            </a:r>
            <a:r>
              <a:rPr lang="en-US" sz="2200" dirty="0"/>
              <a:t>Passwords stored in the database are not kept in plain text. Instead, they are encrypted using strong hashing algorithms (like PBKDF2, </a:t>
            </a:r>
            <a:r>
              <a:rPr lang="en-US" sz="2200" dirty="0" err="1"/>
              <a:t>bcrypt</a:t>
            </a:r>
            <a:r>
              <a:rPr lang="en-US" sz="2200" dirty="0"/>
              <a:t>, or Argon2), which are standard in Django.</a:t>
            </a:r>
            <a:br>
              <a:rPr lang="en-US" sz="2200" dirty="0"/>
            </a:br>
            <a:r>
              <a:rPr lang="en-US" sz="2200" dirty="0"/>
              <a:t>This means even if the database is compromised, the actual passwords remain protected. </a:t>
            </a:r>
          </a:p>
          <a:p>
            <a:r>
              <a:rPr lang="en-US" sz="2200" b="1" dirty="0">
                <a:latin typeface="+mj-lt"/>
              </a:rPr>
              <a:t>HTTPS/SSL Implementation:  </a:t>
            </a:r>
            <a:r>
              <a:rPr lang="en-US" sz="2200" dirty="0"/>
              <a:t>The project is likely configured to use HTTPS, ensuring that data transmitted between the user's browser and the server is encrypted. This secure data transmission prevents eavesdropping and man-in-the-middle attacks.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566928"/>
            <a:ext cx="8878824" cy="1069848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04" y="1847751"/>
            <a:ext cx="6422136" cy="328269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Primary Features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Technologies Used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13" y="1367028"/>
            <a:ext cx="8878824" cy="1069848"/>
          </a:xfrm>
        </p:spPr>
        <p:txBody>
          <a:bodyPr/>
          <a:lstStyle/>
          <a:p>
            <a:r>
              <a:rPr lang="en-US" dirty="0">
                <a:effectLst/>
              </a:rPr>
              <a:t>Confidentiality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6" y="1597152"/>
            <a:ext cx="10787269" cy="3282696"/>
          </a:xfrm>
        </p:spPr>
        <p:txBody>
          <a:bodyPr/>
          <a:lstStyle/>
          <a:p>
            <a:r>
              <a:rPr lang="en-US" sz="2000" b="1" dirty="0">
                <a:effectLst/>
                <a:latin typeface="+mj-lt"/>
              </a:rPr>
              <a:t>User-Specific Data Access: </a:t>
            </a:r>
            <a:r>
              <a:rPr lang="en-US" sz="2000" dirty="0">
                <a:effectLst/>
              </a:rPr>
              <a:t>The application ensures that users can only access their own password data. Proper session management and authentication checks prevent one user from accessing another user's data. </a:t>
            </a:r>
          </a:p>
          <a:p>
            <a:r>
              <a:rPr lang="en-US" sz="2000" b="1" dirty="0">
                <a:effectLst/>
                <a:latin typeface="+mj-lt"/>
              </a:rPr>
              <a:t>Secure File Handling and Storage: </a:t>
            </a:r>
            <a:r>
              <a:rPr lang="en-US" sz="2000" dirty="0">
                <a:effectLst/>
              </a:rPr>
              <a:t>If the application handles files or other sensitive data, these would also be securely stored and managed. Measures would be taken to ensure that files are not accessible to unauthorized users. </a:t>
            </a:r>
          </a:p>
          <a:p>
            <a:r>
              <a:rPr lang="en-US" sz="2000" b="1" dirty="0">
                <a:effectLst/>
                <a:latin typeface="+mj-lt"/>
              </a:rPr>
              <a:t>Environment Variable for Sensitive Data: 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effectLst/>
              </a:rPr>
              <a:t>Critical information, like database credentials and secret keys, are stored in environment variables, not in the codebase, to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456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18" y="1950124"/>
            <a:ext cx="8878824" cy="1069848"/>
          </a:xfrm>
        </p:spPr>
        <p:txBody>
          <a:bodyPr/>
          <a:lstStyle/>
          <a:p>
            <a:r>
              <a:rPr lang="en-US" dirty="0">
                <a:effectLst/>
              </a:rPr>
              <a:t>Data Integrity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6" y="1597151"/>
            <a:ext cx="10787269" cy="4578361"/>
          </a:xfrm>
        </p:spPr>
        <p:txBody>
          <a:bodyPr/>
          <a:lstStyle/>
          <a:p>
            <a:r>
              <a:rPr lang="en-US" sz="2000" b="1" dirty="0">
                <a:effectLst/>
                <a:latin typeface="+mj-lt"/>
              </a:rPr>
              <a:t>Django’s ORM (Object-Relational Mapping): </a:t>
            </a:r>
            <a:r>
              <a:rPr lang="en-US" sz="2000" dirty="0">
                <a:effectLst/>
              </a:rPr>
              <a:t>Django’s ORM acts as a layer between the application and the database, ensuring that data is correctly stored and retrieved. It prevents SQL injection attacks, which can compromise data integrity, by using parameterized queries. </a:t>
            </a:r>
          </a:p>
          <a:p>
            <a:r>
              <a:rPr lang="en-US" sz="2000" b="1" dirty="0">
                <a:effectLst/>
                <a:latin typeface="+mj-lt"/>
              </a:rPr>
              <a:t>Form Validation: </a:t>
            </a:r>
            <a:r>
              <a:rPr lang="en-US" sz="2000" dirty="0">
                <a:effectLst/>
              </a:rPr>
              <a:t>Django forms come with built-in validation that checks for erroneous or malicious data before it’s saved to the database. This includes type checking, length validation, and custom validation rules as needed. </a:t>
            </a:r>
          </a:p>
          <a:p>
            <a:r>
              <a:rPr lang="en-US" sz="2000" b="1" dirty="0">
                <a:effectLst/>
                <a:latin typeface="+mj-lt"/>
              </a:rPr>
              <a:t>Model Constraints: </a:t>
            </a:r>
            <a:r>
              <a:rPr lang="en-US" sz="2000" dirty="0">
                <a:effectLst/>
              </a:rPr>
              <a:t>Django models can be configured with various constraints (such as unique, max</a:t>
            </a:r>
            <a:r>
              <a:rPr lang="en-US" sz="2000" dirty="0"/>
              <a:t>,</a:t>
            </a:r>
            <a:r>
              <a:rPr lang="en-US" sz="2000" dirty="0">
                <a:effectLst/>
              </a:rPr>
              <a:t> length, etc.) to ensure data consistency and adherence to business rules.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93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E675A-6333-CBB0-511F-A00DDD44B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0786-AF35-A1E0-A7EC-5A5E04E5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18" y="1950124"/>
            <a:ext cx="8878824" cy="1069848"/>
          </a:xfrm>
        </p:spPr>
        <p:txBody>
          <a:bodyPr/>
          <a:lstStyle/>
          <a:p>
            <a:r>
              <a:rPr lang="en-US" dirty="0">
                <a:effectLst/>
              </a:rPr>
              <a:t>Data Integrity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 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92A0D-1AF5-B881-7AD8-6CA728B62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696" y="1597151"/>
            <a:ext cx="10787269" cy="4578361"/>
          </a:xfrm>
        </p:spPr>
        <p:txBody>
          <a:bodyPr/>
          <a:lstStyle/>
          <a:p>
            <a:r>
              <a:rPr lang="en-US" sz="2000" b="1" dirty="0">
                <a:effectLst/>
                <a:latin typeface="+mj-lt"/>
              </a:rPr>
              <a:t>Transactions: </a:t>
            </a:r>
            <a:r>
              <a:rPr lang="en-US" sz="2000" dirty="0">
                <a:effectLst/>
              </a:rPr>
              <a:t>Django supports database transactions, ensuring that a series of database operations either complete entirely or not at all. This is crucial for maintaining data consistency, especially in the context of operations that involve multiple steps or updates. </a:t>
            </a:r>
          </a:p>
          <a:p>
            <a:r>
              <a:rPr lang="en-US" sz="2000" b="1" dirty="0">
                <a:effectLst/>
                <a:latin typeface="+mj-lt"/>
              </a:rPr>
              <a:t>Data Backup and Recovery Strategies: </a:t>
            </a:r>
            <a:r>
              <a:rPr lang="en-US" sz="2000" dirty="0">
                <a:effectLst/>
              </a:rPr>
              <a:t>While not always part of the Django framework itself, a robust data backup and recovery plan is essential for maintaining data integrity. Regular backups and a clear recovery plan ensure that data can be restored to a consistent state in the event of corruption or loss. </a:t>
            </a:r>
          </a:p>
          <a:p>
            <a:r>
              <a:rPr lang="en-US" sz="2000" b="1" dirty="0">
                <a:effectLst/>
                <a:latin typeface="+mj-lt"/>
              </a:rPr>
              <a:t>Input Sanitization: </a:t>
            </a:r>
            <a:r>
              <a:rPr lang="en-US" sz="2000" dirty="0">
                <a:effectLst/>
              </a:rPr>
              <a:t>Ensuring that all user input is sanitized before being processed or stored helps prevent issues like script injections, which can corrupt or alter data.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46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effectLst/>
              </a:rPr>
              <a:t>The project effectively utilizes Django's powerful features, including its ORM, security mechanisms, and user-friendly templating system, to create a reliable password management tool. It also has room for further development, such as implementing two-factor authentication, cloud synchronization, and cross-platform support, which would greatly enhance its functionality</a:t>
            </a:r>
            <a:r>
              <a:rPr lang="en-US" sz="180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. </a:t>
            </a:r>
            <a:endParaRPr lang="en-US" dirty="0">
              <a:effectLst/>
            </a:endParaRPr>
          </a:p>
          <a:p>
            <a:r>
              <a:rPr lang="en-US" sz="1800" dirty="0"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Vinitha</a:t>
            </a:r>
            <a:r>
              <a:rPr lang="en-US" sz="2800" dirty="0"/>
              <a:t> </a:t>
            </a:r>
            <a:r>
              <a:rPr lang="en-US" sz="2800" dirty="0" err="1"/>
              <a:t>Puligorla</a:t>
            </a:r>
            <a:endParaRPr lang="en-US" sz="2800" dirty="0"/>
          </a:p>
          <a:p>
            <a:r>
              <a:rPr lang="en-US" sz="2800" dirty="0" err="1"/>
              <a:t>Nikhitha</a:t>
            </a:r>
            <a:r>
              <a:rPr lang="en-US" sz="2800" dirty="0"/>
              <a:t> </a:t>
            </a:r>
            <a:r>
              <a:rPr lang="en-US" sz="2800" dirty="0" err="1"/>
              <a:t>Balagani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17F24-A59A-7A98-C0C2-97852BD45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8992A3-D9B0-3AA1-A84A-E3391F9C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570" y="893127"/>
            <a:ext cx="8878824" cy="1069848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10" name="Content Placeholder 9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EA701517-0AD6-A0E9-41BC-762FA7038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6082" y="2054987"/>
            <a:ext cx="3282950" cy="3282950"/>
          </a:xfrm>
        </p:spPr>
      </p:pic>
      <p:pic>
        <p:nvPicPr>
          <p:cNvPr id="16" name="Picture 15" descr="A red question mark on a black background&#10;&#10;Description automatically generated">
            <a:extLst>
              <a:ext uri="{FF2B5EF4-FFF2-40B4-BE49-F238E27FC236}">
                <a16:creationId xmlns:a16="http://schemas.microsoft.com/office/drawing/2014/main" id="{BEB138C9-B774-1D54-101A-935817C0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7727982" y="-79814325"/>
            <a:ext cx="76406484" cy="81500250"/>
          </a:xfrm>
          <a:prstGeom prst="rect">
            <a:avLst/>
          </a:prstGeom>
        </p:spPr>
      </p:pic>
      <p:pic>
        <p:nvPicPr>
          <p:cNvPr id="19" name="Picture 18" descr="A red question mark on a black background&#10;&#10;Description automatically generated">
            <a:extLst>
              <a:ext uri="{FF2B5EF4-FFF2-40B4-BE49-F238E27FC236}">
                <a16:creationId xmlns:a16="http://schemas.microsoft.com/office/drawing/2014/main" id="{1D4A1454-1335-F90F-1047-E28D0604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67821">
            <a:off x="7208651" y="2714973"/>
            <a:ext cx="1840289" cy="19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7D52A-0B6A-6A5F-D731-9A30086AD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166B02-83BA-D034-46AE-65B9AE1C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35" y="1898758"/>
            <a:ext cx="8878824" cy="1459404"/>
          </a:xfrm>
        </p:spPr>
        <p:txBody>
          <a:bodyPr/>
          <a:lstStyle/>
          <a:p>
            <a:r>
              <a:rPr lang="en-US" sz="2800" dirty="0"/>
              <a:t>IN TODAY’S WORLD WHAT IS THE KEY ASPECT THAT SAFEGAURDS OUR DIGITAL LIFE?</a:t>
            </a:r>
          </a:p>
        </p:txBody>
      </p:sp>
      <p:pic>
        <p:nvPicPr>
          <p:cNvPr id="7" name="Content Placeholder 6" descr="Old Key outline">
            <a:extLst>
              <a:ext uri="{FF2B5EF4-FFF2-40B4-BE49-F238E27FC236}">
                <a16:creationId xmlns:a16="http://schemas.microsoft.com/office/drawing/2014/main" id="{05493296-043D-12BE-2B0C-827BE6019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6574" y="3479524"/>
            <a:ext cx="2722493" cy="27224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9A214-D1ED-279E-FC11-E99DE82B9AD4}"/>
              </a:ext>
            </a:extLst>
          </p:cNvPr>
          <p:cNvSpPr txBox="1"/>
          <p:nvPr/>
        </p:nvSpPr>
        <p:spPr>
          <a:xfrm>
            <a:off x="8552985" y="5264517"/>
            <a:ext cx="336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“PASSWORD”</a:t>
            </a:r>
          </a:p>
        </p:txBody>
      </p:sp>
    </p:spTree>
    <p:extLst>
      <p:ext uri="{BB962C8B-B14F-4D97-AF65-F5344CB8AC3E}">
        <p14:creationId xmlns:p14="http://schemas.microsoft.com/office/powerpoint/2010/main" val="9381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C8D0E3-1985-209A-7250-40A00669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6E741-C70E-D32B-B6B7-CADB5587332E}"/>
              </a:ext>
            </a:extLst>
          </p:cNvPr>
          <p:cNvSpPr txBox="1"/>
          <p:nvPr/>
        </p:nvSpPr>
        <p:spPr>
          <a:xfrm>
            <a:off x="5939822" y="1038113"/>
            <a:ext cx="386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ldhabi" panose="020F0502020204030204" pitchFamily="34" charset="0"/>
              </a:rPr>
              <a:t>LOCKSMITH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17FAB-DC4D-B272-2D6D-EAE9EE723647}"/>
              </a:ext>
            </a:extLst>
          </p:cNvPr>
          <p:cNvSpPr txBox="1"/>
          <p:nvPr/>
        </p:nvSpPr>
        <p:spPr>
          <a:xfrm>
            <a:off x="6261456" y="2890391"/>
            <a:ext cx="53652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Aldhabi" panose="020F0502020204030204" pitchFamily="34" charset="0"/>
              </a:rPr>
              <a:t>A system designed to manage and secure online passwords</a:t>
            </a:r>
          </a:p>
        </p:txBody>
      </p:sp>
      <p:pic>
        <p:nvPicPr>
          <p:cNvPr id="11" name="Picture 10" descr="A cartoon character holding a large key&#10;&#10;Description automatically generated">
            <a:extLst>
              <a:ext uri="{FF2B5EF4-FFF2-40B4-BE49-F238E27FC236}">
                <a16:creationId xmlns:a16="http://schemas.microsoft.com/office/drawing/2014/main" id="{E053BB06-915C-067F-A2C8-B174DBADD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1702" y="2152348"/>
            <a:ext cx="3667539" cy="3667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6A9FD-3BBE-418F-0673-B9EE9AD679DA}"/>
              </a:ext>
            </a:extLst>
          </p:cNvPr>
          <p:cNvSpPr txBox="1"/>
          <p:nvPr/>
        </p:nvSpPr>
        <p:spPr>
          <a:xfrm>
            <a:off x="3965910" y="1038113"/>
            <a:ext cx="3266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  <a:cs typeface="Aldhabi" panose="020F0502020204030204" pitchFamily="34" charset="0"/>
              </a:rPr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36609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digital locksmith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04" y="1994717"/>
            <a:ext cx="6422136" cy="328269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Increasing number of Accounts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Prevention of Identity theft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Convenience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Compliance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 descr="A question mark with a drop of water&#10;&#10;Description automatically generated">
            <a:extLst>
              <a:ext uri="{FF2B5EF4-FFF2-40B4-BE49-F238E27FC236}">
                <a16:creationId xmlns:a16="http://schemas.microsoft.com/office/drawing/2014/main" id="{3D974CBB-B8BD-87EF-E661-A6A1FE86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62973" y="722376"/>
            <a:ext cx="1242374" cy="19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0B07383B-6310-56A6-B051-F4B962E1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A2D8B-92F5-22B2-084C-934BCBC00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6743" y="2124132"/>
            <a:ext cx="2388174" cy="1069848"/>
          </a:xfrm>
        </p:spPr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04B5D-BB88-E446-FDC1-8BE748EFE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743" y="3236975"/>
            <a:ext cx="2388174" cy="2593981"/>
          </a:xfrm>
        </p:spPr>
        <p:txBody>
          <a:bodyPr/>
          <a:lstStyle/>
          <a:p>
            <a:r>
              <a:rPr lang="en-US" sz="2400" dirty="0"/>
              <a:t>Secure login system for users to access their  password vault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C0C5B-16A7-E317-7222-BF9FA26C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4354" y="2137318"/>
            <a:ext cx="2098157" cy="1071166"/>
          </a:xfrm>
        </p:spPr>
        <p:txBody>
          <a:bodyPr/>
          <a:lstStyle/>
          <a:p>
            <a:r>
              <a:rPr lang="en-US" dirty="0"/>
              <a:t>Password</a:t>
            </a:r>
          </a:p>
          <a:p>
            <a:r>
              <a:rPr lang="en-US" dirty="0"/>
              <a:t>Encryption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D9B67F-AD02-4BA5-209B-C91070303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64630" y="3240420"/>
            <a:ext cx="2087881" cy="2593980"/>
          </a:xfrm>
        </p:spPr>
        <p:txBody>
          <a:bodyPr/>
          <a:lstStyle/>
          <a:p>
            <a:r>
              <a:rPr lang="en-US" sz="2400" dirty="0"/>
              <a:t>Robust Encryption methods to protect stored passwords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69FBD2-F371-6F7E-1D42-95EFADFA10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1948" y="2150504"/>
            <a:ext cx="2387038" cy="1043476"/>
          </a:xfrm>
        </p:spPr>
        <p:txBody>
          <a:bodyPr/>
          <a:lstStyle/>
          <a:p>
            <a:r>
              <a:rPr lang="en-US" dirty="0"/>
              <a:t>Intuitive</a:t>
            </a:r>
          </a:p>
          <a:p>
            <a:r>
              <a:rPr lang="en-US" dirty="0"/>
              <a:t>Interface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39B280-D4F1-D5B7-9D62-C1DA10C605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2224" y="3240420"/>
            <a:ext cx="2382467" cy="2593979"/>
          </a:xfrm>
        </p:spPr>
        <p:txBody>
          <a:bodyPr/>
          <a:lstStyle/>
          <a:p>
            <a:r>
              <a:rPr lang="en-US" sz="2400" dirty="0"/>
              <a:t>User-friendly interface with easy addition, retrieval and management of passwords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9C835B-EE7B-2801-6842-7044F69014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58422" y="2150504"/>
            <a:ext cx="2279223" cy="1044794"/>
          </a:xfrm>
        </p:spPr>
        <p:txBody>
          <a:bodyPr/>
          <a:lstStyle/>
          <a:p>
            <a:r>
              <a:rPr lang="en-US" dirty="0"/>
              <a:t>Data Integrity</a:t>
            </a:r>
          </a:p>
          <a:p>
            <a:r>
              <a:rPr lang="en-US" dirty="0"/>
              <a:t>&amp; Security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9544CE-BE3D-F6DD-FADE-D85F729A9B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75274" y="3236975"/>
            <a:ext cx="2252096" cy="2593978"/>
          </a:xfrm>
        </p:spPr>
        <p:txBody>
          <a:bodyPr/>
          <a:lstStyle/>
          <a:p>
            <a:r>
              <a:rPr lang="en-US" sz="2400" dirty="0"/>
              <a:t>Protected unauthorized access or data breaches</a:t>
            </a:r>
          </a:p>
          <a:p>
            <a:endParaRPr lang="en-US" dirty="0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AF0BD8F-E098-8282-AE8C-8BFAB5EBBF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97082" y="2139719"/>
            <a:ext cx="2387038" cy="1044794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w Cen MT" panose="020B0602020104020603" pitchFamily="34" charset="77"/>
              </a:rPr>
              <a:t>Search &amp;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w Cen MT" panose="020B0602020104020603" pitchFamily="34" charset="77"/>
              </a:rPr>
              <a:t>Organization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3E31E-F298-485B-42BF-303CC63524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97082" y="3236975"/>
            <a:ext cx="2387038" cy="2593977"/>
          </a:xfrm>
        </p:spPr>
        <p:txBody>
          <a:bodyPr/>
          <a:lstStyle/>
          <a:p>
            <a:r>
              <a:rPr lang="en-US" sz="2400" dirty="0"/>
              <a:t>Functionalities to search specific entries and organize passwords</a:t>
            </a:r>
          </a:p>
          <a:p>
            <a:r>
              <a:rPr lang="en-US" sz="2400" dirty="0"/>
              <a:t>efficiently</a:t>
            </a:r>
          </a:p>
        </p:txBody>
      </p:sp>
      <p:pic>
        <p:nvPicPr>
          <p:cNvPr id="12" name="Picture 11" descr="A green shield with a check mark&#10;&#10;Description automatically generated">
            <a:extLst>
              <a:ext uri="{FF2B5EF4-FFF2-40B4-BE49-F238E27FC236}">
                <a16:creationId xmlns:a16="http://schemas.microsoft.com/office/drawing/2014/main" id="{A3A76DA2-3C96-E427-2651-940816862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9733" y="1169320"/>
            <a:ext cx="657590" cy="7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0852F-3FB7-6D2E-F6AC-1F6B9CAD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218688" cy="493776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General Internet Users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35D3F1-0C33-3404-5D49-E70C9D100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3115189"/>
            <a:ext cx="3218687" cy="2578608"/>
          </a:xfrm>
        </p:spPr>
        <p:txBody>
          <a:bodyPr/>
          <a:lstStyle/>
          <a:p>
            <a:r>
              <a:rPr lang="en-US" sz="2400" dirty="0">
                <a:effectLst/>
              </a:rPr>
              <a:t>Individuals who manage multiple online accounts and need a convenient way to securely store and manage their passwords.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F7BD8-DA37-58AB-1F45-D0F045DF4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3064" y="2185416"/>
            <a:ext cx="3218688" cy="493776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  <a:effectLst/>
              </a:rPr>
              <a:t>Security-Conscious Individuals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4F2AAC-B18D-1D49-15F1-2D6910166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87467" y="3115189"/>
            <a:ext cx="2953512" cy="2578608"/>
          </a:xfrm>
        </p:spPr>
        <p:txBody>
          <a:bodyPr/>
          <a:lstStyle/>
          <a:p>
            <a:r>
              <a:rPr lang="en-US" sz="2400" dirty="0">
                <a:effectLst/>
              </a:rPr>
              <a:t>Users who are aware of digital security risks and prefer a secure method for handling their passwords. 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68EFF0-69C3-F9AE-1107-E08A22BCF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effectLst/>
              </a:rPr>
              <a:t>Small Businesses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6980BD-0225-0DD6-3D62-B0B1E983AB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7" y="3220279"/>
            <a:ext cx="3068680" cy="2578608"/>
          </a:xfrm>
        </p:spPr>
        <p:txBody>
          <a:bodyPr/>
          <a:lstStyle/>
          <a:p>
            <a:r>
              <a:rPr lang="en-US" sz="2400" dirty="0">
                <a:effectLst/>
              </a:rPr>
              <a:t>May benefit from this tool to manage shared passwords for various online services and platforms.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8" name="Picture 17" descr="A group of blue and grey people&#10;&#10;Description automatically generated">
            <a:extLst>
              <a:ext uri="{FF2B5EF4-FFF2-40B4-BE49-F238E27FC236}">
                <a16:creationId xmlns:a16="http://schemas.microsoft.com/office/drawing/2014/main" id="{50A7A907-061A-3D98-AAE1-0D0D30A91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35688" y="897570"/>
            <a:ext cx="1387430" cy="11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05">
            <a:extLst>
              <a:ext uri="{FF2B5EF4-FFF2-40B4-BE49-F238E27FC236}">
                <a16:creationId xmlns:a16="http://schemas.microsoft.com/office/drawing/2014/main" id="{734F8B63-0C1D-770B-CA9D-EE7ACF81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903" y="722376"/>
            <a:ext cx="8878824" cy="1069848"/>
          </a:xfrm>
        </p:spPr>
        <p:txBody>
          <a:bodyPr/>
          <a:lstStyle/>
          <a:p>
            <a:r>
              <a:rPr lang="en-US" dirty="0"/>
              <a:t>Technologies/languages used</a:t>
            </a:r>
          </a:p>
        </p:txBody>
      </p:sp>
      <p:sp>
        <p:nvSpPr>
          <p:cNvPr id="139" name="Slide Number Placeholder 138">
            <a:extLst>
              <a:ext uri="{FF2B5EF4-FFF2-40B4-BE49-F238E27FC236}">
                <a16:creationId xmlns:a16="http://schemas.microsoft.com/office/drawing/2014/main" id="{0C6CCCC3-BCC9-AE9B-C2AE-4D9986B5F8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4EECB-47E7-26A0-F3A1-ACAE7AEE57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F0535-53EA-30FB-770D-0C92BEEF3F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HTML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511481-29C6-275B-963E-B5AF2E87AD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CSS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32973A-CF94-1C2B-BB12-B563173CC7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652016" cy="466344"/>
          </a:xfrm>
        </p:spPr>
        <p:txBody>
          <a:bodyPr/>
          <a:lstStyle/>
          <a:p>
            <a:pPr lvl="0"/>
            <a:r>
              <a:rPr lang="en-US" dirty="0"/>
              <a:t>Java Script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7AA813-84F0-DB50-F6B6-A29A94662D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802296" cy="466344"/>
          </a:xfrm>
        </p:spPr>
        <p:txBody>
          <a:bodyPr/>
          <a:lstStyle/>
          <a:p>
            <a:pPr lvl="0"/>
            <a:r>
              <a:rPr lang="en-US" dirty="0"/>
              <a:t>PostgreSQL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4BBDF45D-9B32-0154-7602-2C43DAF6C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417320" cy="740664"/>
          </a:xfrm>
        </p:spPr>
        <p:txBody>
          <a:bodyPr/>
          <a:lstStyle/>
          <a:p>
            <a:r>
              <a:rPr lang="en-US" dirty="0"/>
              <a:t>Used Django python </a:t>
            </a:r>
          </a:p>
          <a:p>
            <a:r>
              <a:rPr lang="en-US" dirty="0"/>
              <a:t>Frame-work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38FF6C9F-C7C5-37D5-4C61-BA14A636B7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 End pages development</a:t>
            </a:r>
          </a:p>
          <a:p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5973BD56-1612-983E-EA67-F4039B062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For Styling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840CFADA-CAD6-2A04-5B15-5DB4DD6A84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For Client-Side interactivity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DB3347BB-2913-A230-8362-2B778394E7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Database</a:t>
            </a: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766CE5BB-10CB-772B-E5A7-84F7118E6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69760" y="2919826"/>
            <a:ext cx="740664" cy="740664"/>
          </a:xfrm>
          <a:prstGeom prst="rect">
            <a:avLst/>
          </a:prstGeom>
        </p:spPr>
      </p:pic>
      <p:pic>
        <p:nvPicPr>
          <p:cNvPr id="24" name="Picture Placeholder 23" descr="A logo in a circle&#10;&#10;Description automatically generated">
            <a:extLst>
              <a:ext uri="{FF2B5EF4-FFF2-40B4-BE49-F238E27FC236}">
                <a16:creationId xmlns:a16="http://schemas.microsoft.com/office/drawing/2014/main" id="{168374F1-BA00-3999-18A3-A5D5931F4D3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8" b="128"/>
          <a:stretch>
            <a:fillRect/>
          </a:stretch>
        </p:blipFill>
        <p:spPr>
          <a:xfrm>
            <a:off x="3700395" y="2863161"/>
            <a:ext cx="893934" cy="893934"/>
          </a:xfrm>
        </p:spPr>
      </p:pic>
      <p:pic>
        <p:nvPicPr>
          <p:cNvPr id="28" name="Picture Placeholder 27" descr="A blue and white logo&#10;&#10;Description automatically generated">
            <a:extLst>
              <a:ext uri="{FF2B5EF4-FFF2-40B4-BE49-F238E27FC236}">
                <a16:creationId xmlns:a16="http://schemas.microsoft.com/office/drawing/2014/main" id="{C389A6C5-A211-6F86-3A15-B0BB11905EA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4491" b="14491"/>
          <a:stretch>
            <a:fillRect/>
          </a:stretch>
        </p:blipFill>
        <p:spPr>
          <a:xfrm>
            <a:off x="5980940" y="2953590"/>
            <a:ext cx="713075" cy="713075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99966FC8-E453-BCC0-7D8B-54F7058D099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4039" b="14039"/>
          <a:stretch>
            <a:fillRect/>
          </a:stretch>
        </p:blipFill>
        <p:spPr>
          <a:xfrm>
            <a:off x="8054924" y="2919826"/>
            <a:ext cx="804357" cy="804357"/>
          </a:xfrm>
        </p:spPr>
      </p:pic>
      <p:pic>
        <p:nvPicPr>
          <p:cNvPr id="43" name="Picture Placeholder 42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4239B479-32CE-7A48-077E-369189724D7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/>
          </a:stretch>
        </p:blipFill>
        <p:spPr>
          <a:xfrm>
            <a:off x="10256548" y="2936242"/>
            <a:ext cx="804357" cy="804357"/>
          </a:xfrm>
        </p:spPr>
      </p:pic>
    </p:spTree>
    <p:extLst>
      <p:ext uri="{BB962C8B-B14F-4D97-AF65-F5344CB8AC3E}">
        <p14:creationId xmlns:p14="http://schemas.microsoft.com/office/powerpoint/2010/main" val="351013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DJANGO?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203" y="1994716"/>
            <a:ext cx="6796179" cy="42470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Protection Against Common Attacks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Secure Password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Offers additional security controls and policies.</a:t>
            </a:r>
            <a:r>
              <a:rPr lang="en-US" sz="180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Regular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Https Support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Efficient Database Handling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indent="0" algn="l">
              <a:lnSpc>
                <a:spcPct val="150000"/>
              </a:lnSpc>
              <a:buClr>
                <a:schemeClr val="accent6"/>
              </a:buClr>
              <a:buNone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 descr="A logo of a python&#10;&#10;Description automatically generated">
            <a:extLst>
              <a:ext uri="{FF2B5EF4-FFF2-40B4-BE49-F238E27FC236}">
                <a16:creationId xmlns:a16="http://schemas.microsoft.com/office/drawing/2014/main" id="{1CCBD5CC-0E38-5B56-A3A7-0E5E4976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53670" y="2462121"/>
            <a:ext cx="2998304" cy="29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CF8670-35D1-4455-AC7A-762B7388B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C4A95C-9007-4EA6-944B-306B6F2A01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4A3FD6-E6BF-490E-B6B4-6A011394B0E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TM66925244</Template>
  <TotalTime>0</TotalTime>
  <Words>919</Words>
  <Application>Microsoft Macintosh PowerPoint</Application>
  <PresentationFormat>Widescreen</PresentationFormat>
  <Paragraphs>123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Roboto</vt:lpstr>
      <vt:lpstr>Segoe UI Light</vt:lpstr>
      <vt:lpstr>Tw Cen MT</vt:lpstr>
      <vt:lpstr>Office Theme</vt:lpstr>
      <vt:lpstr>Digital locksmith</vt:lpstr>
      <vt:lpstr>CONTENTS</vt:lpstr>
      <vt:lpstr>IN TODAY’S WORLD WHAT IS THE KEY ASPECT THAT SAFEGAURDS OUR DIGITAL LIFE?</vt:lpstr>
      <vt:lpstr>PowerPoint Presentation</vt:lpstr>
      <vt:lpstr>Why digital locksmith</vt:lpstr>
      <vt:lpstr>Primary features</vt:lpstr>
      <vt:lpstr>Target Audience</vt:lpstr>
      <vt:lpstr>Technologies/languages used</vt:lpstr>
      <vt:lpstr>WHY DJANGO?</vt:lpstr>
      <vt:lpstr>Login page</vt:lpstr>
      <vt:lpstr>SiGN up page</vt:lpstr>
      <vt:lpstr>Home page</vt:lpstr>
      <vt:lpstr>Add password page</vt:lpstr>
      <vt:lpstr>MANAGE PASSWORD PAGE</vt:lpstr>
      <vt:lpstr>SEARCH PASSWORD PAGE</vt:lpstr>
      <vt:lpstr>features emphasised  </vt:lpstr>
      <vt:lpstr>Authentication  </vt:lpstr>
      <vt:lpstr>Authentication  </vt:lpstr>
      <vt:lpstr>Confidentiality    </vt:lpstr>
      <vt:lpstr>Confidentiality    </vt:lpstr>
      <vt:lpstr>Data Integrity      </vt:lpstr>
      <vt:lpstr>Data Integrity      </vt:lpstr>
      <vt:lpstr>SUMMARY</vt:lpstr>
      <vt:lpstr>THANK YOU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2022-10-27T00:37:19Z</dcterms:created>
  <dcterms:modified xsi:type="dcterms:W3CDTF">2023-11-16T21:47:41Z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